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0" r:id="rId9"/>
    <p:sldId id="265" r:id="rId10"/>
    <p:sldId id="266" r:id="rId11"/>
    <p:sldId id="365" r:id="rId12"/>
    <p:sldId id="269" r:id="rId13"/>
    <p:sldId id="268" r:id="rId14"/>
    <p:sldId id="267" r:id="rId15"/>
    <p:sldId id="274" r:id="rId16"/>
    <p:sldId id="366" r:id="rId17"/>
    <p:sldId id="272" r:id="rId18"/>
    <p:sldId id="271" r:id="rId19"/>
    <p:sldId id="363" r:id="rId20"/>
    <p:sldId id="275" r:id="rId21"/>
    <p:sldId id="276" r:id="rId22"/>
    <p:sldId id="277" r:id="rId23"/>
    <p:sldId id="278" r:id="rId24"/>
    <p:sldId id="279" r:id="rId25"/>
    <p:sldId id="368" r:id="rId26"/>
    <p:sldId id="364" r:id="rId27"/>
    <p:sldId id="369" r:id="rId28"/>
    <p:sldId id="370" r:id="rId29"/>
    <p:sldId id="280" r:id="rId30"/>
    <p:sldId id="383" r:id="rId31"/>
    <p:sldId id="384" r:id="rId32"/>
    <p:sldId id="281" r:id="rId33"/>
    <p:sldId id="282" r:id="rId34"/>
    <p:sldId id="371" r:id="rId35"/>
    <p:sldId id="372" r:id="rId36"/>
    <p:sldId id="283" r:id="rId37"/>
    <p:sldId id="284" r:id="rId38"/>
    <p:sldId id="373" r:id="rId39"/>
    <p:sldId id="285" r:id="rId40"/>
    <p:sldId id="286" r:id="rId41"/>
    <p:sldId id="287" r:id="rId42"/>
    <p:sldId id="374" r:id="rId43"/>
    <p:sldId id="375" r:id="rId44"/>
    <p:sldId id="376" r:id="rId45"/>
    <p:sldId id="377" r:id="rId46"/>
    <p:sldId id="288" r:id="rId47"/>
    <p:sldId id="289" r:id="rId48"/>
    <p:sldId id="290" r:id="rId49"/>
    <p:sldId id="291" r:id="rId50"/>
    <p:sldId id="292" r:id="rId51"/>
    <p:sldId id="378" r:id="rId52"/>
    <p:sldId id="385" r:id="rId53"/>
    <p:sldId id="293" r:id="rId54"/>
    <p:sldId id="294" r:id="rId55"/>
    <p:sldId id="295" r:id="rId56"/>
    <p:sldId id="296" r:id="rId57"/>
    <p:sldId id="297" r:id="rId58"/>
    <p:sldId id="298" r:id="rId59"/>
    <p:sldId id="379" r:id="rId60"/>
    <p:sldId id="380" r:id="rId61"/>
    <p:sldId id="381" r:id="rId62"/>
    <p:sldId id="382" r:id="rId6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1" autoAdjust="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4DCE5-EA0A-460B-A0E6-21221985A9A1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19F53-D10A-4D4F-BB7E-607B17195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78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DE8EB8-17C3-4628-872D-778025364459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02F6EAC-4552-447F-AA4B-47CED58908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88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oleObject" Target="../embeddings/oleObject36.bin"/><Relationship Id="rId7" Type="http://schemas.openxmlformats.org/officeDocument/2006/relationships/image" Target="../media/image9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95.wmf"/><Relationship Id="rId4" Type="http://schemas.openxmlformats.org/officeDocument/2006/relationships/image" Target="../media/image90.wmf"/><Relationship Id="rId9" Type="http://schemas.openxmlformats.org/officeDocument/2006/relationships/image" Target="../media/image94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4.wm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628800"/>
            <a:ext cx="8229600" cy="3442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z-Latn-UZ" sz="28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“MATEMATIKA</a:t>
            </a:r>
            <a:r>
              <a:rPr kumimoji="0" lang="uz-Cyrl-U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” </a:t>
            </a:r>
            <a:r>
              <a:rPr kumimoji="0" lang="uz-Latn-U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KAFEDRASI</a:t>
            </a:r>
            <a:endParaRPr kumimoji="0" lang="uz-Latn-U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z-Latn-U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IQTISODCHILAR  UCHUN MATEMATIKA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336704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а'rif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mаtritsаlаr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ko‘pаytmаsi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dеb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shundаy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mаtritsаgа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аytilаdiki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elеmеnti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tеnglik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оrqаli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аniqlаnib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mаtritsаlаr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ko‘pаytmаsi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ko‘rinishdа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ifоdаlаnаdi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dirty="0" smtClean="0"/>
              <a:t>	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mаtritsаgа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ko‘pаytmаsini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аniqlаshdа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ustunlаr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sоni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sаtrlаr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sоnigа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tеng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bo‘lishi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tаlаb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etilаdi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907704" y="260647"/>
          <a:ext cx="1008112" cy="432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" name="Equation" r:id="rId3" imgW="838200" imgH="241300" progId="Equation.DSMT4">
                  <p:embed/>
                </p:oleObj>
              </mc:Choice>
              <mc:Fallback>
                <p:oleObj name="Equation" r:id="rId3" imgW="838200" imgH="241300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60647"/>
                        <a:ext cx="1008112" cy="4320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3131840" y="260648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" name="Equation" r:id="rId5" imgW="774364" imgH="241195" progId="Equation.DSMT4">
                  <p:embed/>
                </p:oleObj>
              </mc:Choice>
              <mc:Fallback>
                <p:oleObj name="Equation" r:id="rId5" imgW="774364" imgH="241195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60648"/>
                        <a:ext cx="108012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910583" y="620688"/>
          <a:ext cx="116547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" name="Equation" r:id="rId7" imgW="736600" imgH="241300" progId="Equation.DSMT4">
                  <p:embed/>
                </p:oleObj>
              </mc:Choice>
              <mc:Fallback>
                <p:oleObj name="Equation" r:id="rId7" imgW="736600" imgH="241300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583" y="620688"/>
                        <a:ext cx="1165473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369815" y="908720"/>
          <a:ext cx="4578449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" name="Equation" r:id="rId9" imgW="2057400" imgH="431800" progId="Equation.DSMT4">
                  <p:embed/>
                </p:oleObj>
              </mc:Choice>
              <mc:Fallback>
                <p:oleObj name="Equation" r:id="rId9" imgW="2057400" imgH="431800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815" y="908720"/>
                        <a:ext cx="4578449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39" y="692696"/>
            <a:ext cx="870799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7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rtibli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bo‘lsin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o‘rinli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-dаrаjаsi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аrtli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rаvishdа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dеb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qаbul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qilinаdi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827584" y="764704"/>
          <a:ext cx="1440160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8" name="Equation" r:id="rId3" imgW="1040948" imgH="165028" progId="Equation.DSMT4">
                  <p:embed/>
                </p:oleObj>
              </mc:Choice>
              <mc:Fallback>
                <p:oleObj name="Equation" r:id="rId3" imgW="1040948" imgH="165028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764704"/>
                        <a:ext cx="1440160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995936" y="692696"/>
          <a:ext cx="1584176" cy="32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9" name="Equation" r:id="rId5" imgW="1053643" imgH="177723" progId="Equation.DSMT4">
                  <p:embed/>
                </p:oleObj>
              </mc:Choice>
              <mc:Fallback>
                <p:oleObj name="Equation" r:id="rId5" imgW="1053643" imgH="177723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692696"/>
                        <a:ext cx="1584176" cy="3249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123728" y="2060848"/>
          <a:ext cx="388843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0" name="Equation" r:id="rId7" imgW="990170" imgH="355446" progId="Equation.DSMT4">
                  <p:embed/>
                </p:oleObj>
              </mc:Choice>
              <mc:Fallback>
                <p:oleObj name="Equation" r:id="rId7" imgW="990170" imgH="355446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060848"/>
                        <a:ext cx="3888432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827584" y="4149080"/>
          <a:ext cx="187220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" name="Equation" r:id="rId9" imgW="634725" imgH="228501" progId="Equation.DSMT4">
                  <p:embed/>
                </p:oleObj>
              </mc:Choice>
              <mc:Fallback>
                <p:oleObj name="Equation" r:id="rId9" imgW="634725" imgH="228501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149080"/>
                        <a:ext cx="1872208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3347864" y="4077072"/>
          <a:ext cx="223224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" name="Equation" r:id="rId11" imgW="469696" imgH="190417" progId="Equation.DSMT4">
                  <p:embed/>
                </p:oleObj>
              </mc:Choice>
              <mc:Fallback>
                <p:oleObj name="Equation" r:id="rId11" imgW="469696" imgH="190417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077072"/>
                        <a:ext cx="2232248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Matrisalarning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iqtisodiyotdagi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tadbiqlari</a:t>
            </a:r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97869"/>
            <a:ext cx="8277200" cy="43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2606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604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5687"/>
            <a:ext cx="8496944" cy="6383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/>
                <a:ea typeface="Calibri"/>
                <a:cs typeface="Times New Roman"/>
              </a:rPr>
              <a:t>1.3. </a:t>
            </a:r>
            <a:r>
              <a:rPr lang="uz-Latn-UZ" b="1" dirty="0" smtClean="0">
                <a:latin typeface="Times New Roman"/>
                <a:ea typeface="Calibri"/>
                <a:cs typeface="Times New Roman"/>
              </a:rPr>
              <a:t>Determinantl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ar</a:t>
            </a:r>
            <a:r>
              <a:rPr lang="ru-RU" dirty="0" smtClean="0">
                <a:ea typeface="Calibri"/>
                <a:cs typeface="Times New Roman"/>
              </a:rPr>
              <a:t/>
            </a:r>
            <a:br>
              <a:rPr lang="ru-RU" dirty="0" smtClean="0"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141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8064896" cy="566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32663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81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ntining 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n-bir 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tri (ustun)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gi  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rch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 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 bo’ls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u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uning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nti 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 bo ‘ladi.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ntning 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n-bir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 (ustun) 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nti 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ko’p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ytirils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 qiym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ti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  shu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ko’p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Tr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nsp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nirl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shdan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ntnig qiymati o’zgarmaydi.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ntning ikkita qo’shni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 o’rnini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shtirs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k,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ntining qiymati qarama – qarshisiga o’zgaradi.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 bir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ikki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(ustung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eg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bo’ls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u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uning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qiymati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  bo ‘ladi.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eterminantl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xossalari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ntda ikki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trning (ustun) 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 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 pr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 bo’ls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u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uning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 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7-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ntning 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 (ustun) 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rini 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shq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 (ustun) 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 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rining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ik to’ldiruvchilarig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ko’p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ytirib yig’indi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sil qils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k, bund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 yig’indi 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 bo’ladi, ya’ni       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8-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nning 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n-bir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tri (ustuni) 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rini bir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ko’p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ytirib, 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shq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sig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qo’shishd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ntning qiymati hosil bo’ladi.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9-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 ko’p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ytm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sining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nti, ul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rning 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ri ko’p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ytm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sig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ng bo’la</a:t>
            </a:r>
            <a:r>
              <a:rPr lang="fr-FR" dirty="0" smtClean="0"/>
              <a:t>di.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Yuq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rtibli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r.</a:t>
            </a:r>
          </a:p>
          <a:p>
            <a:pPr marL="0" indent="0" algn="just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2.2. T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2.3. M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Qo’llaniladigan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texnologiyalar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Tushuntirish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tezkor-so’rov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ma’ruza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shg'ul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1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07" y="1130877"/>
            <a:ext cx="8229600" cy="546647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Iqtis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diy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yo'n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lishl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Iqtis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dchil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litik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triya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, 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liy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liz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diff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nsi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bo'liml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rini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o'z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ichig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 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Iqtis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dchil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yarli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rch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g'liq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ko'p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bo'lg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nligi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ldin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kursd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o'til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KIRISH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Yuqori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tartibli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determinantlar</a:t>
            </a:r>
            <a:endParaRPr lang="ru-RU" b="1" dirty="0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81" y="1738536"/>
            <a:ext cx="8829119" cy="4426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336704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tartibli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matritsaning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determinanti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tenglik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aniqlangan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aytiladi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		Laplas  teoremasi.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Istalgan 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va  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lar uchun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0648"/>
            <a:ext cx="936104" cy="61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052736"/>
            <a:ext cx="396044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3356992"/>
            <a:ext cx="51845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56992"/>
            <a:ext cx="846043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8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491499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kvadrat matritsaga teskari matritsa deb, shunday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matritsaga  aytiladiki, uning uchun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tenglik o’rinli bo’lsin.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Agar  matritsa uchun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bo’lsa, bunday matritsa хos bo’lmagan matritsa,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bo’lsa хos matritsa deyiladi.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vadratik matritsaga teskari  matritsa mavjud va yagona bo’lishi uchun, uning хos bo’lmagan matritsa bo’lishi zarur va yetarlidir.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uz-Cyrl-UZ" sz="4000" b="1" dirty="0" smtClean="0">
                <a:latin typeface="Times New Roman" pitchFamily="18" charset="0"/>
                <a:cs typeface="Times New Roman" pitchFamily="18" charset="0"/>
              </a:rPr>
              <a:t>Teskari matritsa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0583" y="2132856"/>
            <a:ext cx="5832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36912"/>
            <a:ext cx="252028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356992"/>
            <a:ext cx="8640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3789040"/>
            <a:ext cx="936104" cy="499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Teskari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matrisa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hisoblash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formulasi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904656" cy="322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57905"/>
            <a:ext cx="7632848" cy="557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857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2.3.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Matrisa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rangi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15" y="1124744"/>
            <a:ext cx="8892480" cy="560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8290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60" y="620688"/>
            <a:ext cx="7704856" cy="57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92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3.2. 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tris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viy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usuld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chish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3.3. 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sid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chish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3.4. 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usulid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chish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3.5.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jinsli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Qo’llaniladigan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texnologiyalar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So’rov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ma’ruza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auksion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3-mashg’ulot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93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ta noma’lum va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ta tenglamadan iborat chiziqli tenglamalar sistemasi deb quyidagi sistemaga aytiladi.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429000"/>
            <a:ext cx="648072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685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Iqtis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dchil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4000" dirty="0"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nining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siy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zif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4000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rni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ntiqiy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fikrl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riy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biliml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rni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liyotg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tbiq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etishg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to'g'ri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rish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to'g'ri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bul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qilishg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o'rg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tishd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tdir</a:t>
            </a: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O'quv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nining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qs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zif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48464" cy="6064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038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94520"/>
            <a:ext cx="8208912" cy="2050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08047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3.2. T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tris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viy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usuld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chish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9525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matritsasi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273050" indent="80963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matritsasi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tenglamalar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sistemasini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rinishda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olamiz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676875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941168"/>
            <a:ext cx="2808312" cy="66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20888"/>
            <a:ext cx="9144000" cy="3960440"/>
          </a:xfrm>
        </p:spPr>
        <p:txBody>
          <a:bodyPr/>
          <a:lstStyle/>
          <a:p>
            <a:pPr algn="just">
              <a:buNone/>
            </a:pPr>
            <a:r>
              <a:rPr lang="fr-FR" dirty="0" smtClean="0"/>
              <a:t>	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Quyidagilarni hosil qilamiz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88424" cy="2088232"/>
          </a:xfrm>
        </p:spPr>
        <p:txBody>
          <a:bodyPr>
            <a:normAutofit/>
          </a:bodyPr>
          <a:lstStyle/>
          <a:p>
            <a:pPr algn="just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Tenglamalar sistemasida tenglamalar soni noma’lumlar soniga teng bo’lsin. Bunda sistema matritsasi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os bo’lmagan matritsa bo’lsa, u holda teskari matritsa mavjud bo’ladi.</a:t>
            </a:r>
            <a:endParaRPr lang="ru-RU" sz="3200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924944"/>
            <a:ext cx="6696744" cy="54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717032"/>
            <a:ext cx="568863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34315"/>
            <a:ext cx="8617448" cy="220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6337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27" y="806283"/>
            <a:ext cx="8217172" cy="528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621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munosabatdan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3.3. T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sid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chish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52565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581128"/>
            <a:ext cx="67687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Kramer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teoremasi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determinanti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noldan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farqli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yagona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topiladi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Kramer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tenglamalar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sistemasini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Kramer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determinantlar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12776"/>
            <a:ext cx="367240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645024"/>
            <a:ext cx="367240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545538" cy="504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9756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100" b="1" dirty="0" err="1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Matritsaning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rangi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noldan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farqli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minorlarining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yuqori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tartibiga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aytilib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1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belgilanadi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ustidagi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elementar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almashtirishlar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elementlari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noldan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ustunni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tashlab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yuborish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ustunning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elementlarini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noldan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farqli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songa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ko’paytirish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o’rinlarini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almashtirish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elementlariga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elementlarini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biron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songa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ko’paytirib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qo’shish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Matritsani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transponirlash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Autofit/>
          </a:bodyPr>
          <a:lstStyle/>
          <a:p>
            <a:pPr marL="0" indent="0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3.4. T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uss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usulid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Cyrl-UZ" sz="36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chish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1-mashg’ulot</a:t>
            </a:r>
          </a:p>
          <a:p>
            <a:pPr marL="0" indent="0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1.1.</a:t>
            </a:r>
            <a:r>
              <a:rPr lang="uz-Cyrl-UZ" sz="4800" b="1" dirty="0" smtClean="0">
                <a:latin typeface="Times New Roman" pitchFamily="18" charset="0"/>
                <a:cs typeface="Times New Roman" pitchFamily="18" charset="0"/>
              </a:rPr>
              <a:t>Matrisalar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1.2.</a:t>
            </a:r>
            <a:r>
              <a:rPr lang="uz-Cyrl-UZ" sz="4800" b="1" dirty="0" smtClean="0">
                <a:latin typeface="Times New Roman" pitchFamily="18" charset="0"/>
                <a:cs typeface="Times New Roman" pitchFamily="18" charset="0"/>
              </a:rPr>
              <a:t> Matrisalar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amallar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1.3. D</a:t>
            </a:r>
            <a:r>
              <a:rPr lang="uz-Cyrl-UZ" sz="48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sz="48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rmin</a:t>
            </a:r>
            <a:r>
              <a:rPr lang="uz-Cyrl-UZ" sz="4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ntl</a:t>
            </a:r>
            <a:r>
              <a:rPr lang="uz-Cyrl-UZ" sz="4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 marL="0" indent="0">
              <a:buNone/>
            </a:pP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Qo’llaniladigan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texnologiyalar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hujum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bahs-munozara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ma’ruza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1-mavzu.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algebra	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elementar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almashtirishlarni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bajarish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natijasida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o’zgarmay</a:t>
            </a:r>
            <a:r>
              <a:rPr lang="en-US" dirty="0" err="1" smtClean="0"/>
              <a:t>di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uz-Latn-UZ" sz="3500" dirty="0" smtClean="0">
                <a:latin typeface="Times New Roman" pitchFamily="18" charset="0"/>
                <a:cs typeface="Times New Roman" pitchFamily="18" charset="0"/>
              </a:rPr>
              <a:t>Chiziqli  tеnglаmаlаr sistеmаsi ustidа bаjаrilаdigаn еlеmеntаr аlmаshtirish dеb quyidаgilаrgа аytilаdi: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-s</a:t>
            </a:r>
            <a:r>
              <a:rPr lang="uz-Latn-UZ" sz="3500" dirty="0" smtClean="0">
                <a:latin typeface="Times New Roman" pitchFamily="18" charset="0"/>
                <a:cs typeface="Times New Roman" pitchFamily="18" charset="0"/>
              </a:rPr>
              <a:t>istеmаdаgi birоn-bir tеnglаmаni nоldаn fаrqli sоngа ko’pаytirish,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z-Latn-UZ" sz="3500" dirty="0" smtClean="0">
                <a:latin typeface="Times New Roman" pitchFamily="18" charset="0"/>
                <a:cs typeface="Times New Roman" pitchFamily="18" charset="0"/>
              </a:rPr>
              <a:t> tеnglаmаlаr o’rnini аlmаshtirish ,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z-Latn-UZ" sz="3500" dirty="0" smtClean="0">
                <a:latin typeface="Times New Roman" pitchFamily="18" charset="0"/>
                <a:cs typeface="Times New Roman" pitchFamily="18" charset="0"/>
              </a:rPr>
              <a:t> - birоn-bir tеnglаmаni sоngа ko’pаytirib ,  bоshqа bir tеnglаmаgа qo’shish.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z-Latn-UZ" sz="3500" dirty="0" smtClean="0">
                <a:latin typeface="Times New Roman" pitchFamily="18" charset="0"/>
                <a:cs typeface="Times New Roman" pitchFamily="18" charset="0"/>
              </a:rPr>
              <a:t>Mаnа shu аlmаshtirishlаr nаtijаsidа hоsil bo’lgаn yangi tеnglаmаlаr sistеmаsi аvvаlgisigа еkvivаlеnt, ya’ni yechimlаr to’plаmi ikkаlа sistеmа uchun bir хil bo’lаdi.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892480" cy="62646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Kroneker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Kapelli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teoremasi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matritsasi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kengaytirilgan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rangiga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lsa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birgalikda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Agar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birgalikda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Agar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birgalikda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bo’lmaydi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Agar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yagona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Agar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cheksiz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1224136" cy="44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492896"/>
            <a:ext cx="1728192" cy="432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924944"/>
            <a:ext cx="1800200" cy="45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429000"/>
            <a:ext cx="1800200" cy="37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55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3.5.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jinsli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ngl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sist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endParaRPr lang="ru-RU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1"/>
            <a:ext cx="8784976" cy="565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8936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17" y="1268759"/>
            <a:ext cx="8227355" cy="442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2268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5" y="636974"/>
            <a:ext cx="8632170" cy="495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4263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4.1. K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mpl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4.2. Mu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rmul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Ko’p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qli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iqtis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ns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Qo’llaniladigan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texnologiyalar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hujum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tezkor-so’rov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ma’ruza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z-Cyrl-UZ" sz="4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mashg’ulot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266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Latn-UZ" b="1" dirty="0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. Agar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 va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 haqiqiy  sonlar  hamda 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  begi   uchun 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1588">
              <a:buNone/>
            </a:pP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munosabatlar  o’rinli  bo’lsa, u  holda   ifoda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z-Latn-UZ" b="1" i="1" dirty="0" smtClean="0">
                <a:latin typeface="Times New Roman" pitchFamily="18" charset="0"/>
                <a:cs typeface="Times New Roman" pitchFamily="18" charset="0"/>
              </a:rPr>
              <a:t>kompleks   son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deyiladi.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4.1.</a:t>
            </a:r>
            <a:r>
              <a:rPr lang="uz-Latn-UZ" sz="3600" b="1" dirty="0" smtClean="0">
                <a:latin typeface="Times New Roman" pitchFamily="18" charset="0"/>
                <a:cs typeface="Times New Roman" pitchFamily="18" charset="0"/>
              </a:rPr>
              <a:t>Kompleks   sonlar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77048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uz-Latn-UZ" dirty="0" smtClean="0"/>
              <a:t> </a:t>
            </a:r>
            <a:r>
              <a:rPr lang="en-US" dirty="0" smtClean="0"/>
              <a:t>      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kompleks  son  (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x;y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) haqiqiy  sonlar  jufti  bilan  aniqlanadi.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moduli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o’q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orasidagi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burchak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argumenti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/>
              <a:t>                     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ifodaga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sonning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trigonometrik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ko’rinishi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uz-Latn-UZ" i="1" dirty="0" smtClean="0"/>
              <a:t> </a:t>
            </a:r>
            <a:r>
              <a:rPr lang="uz-Latn-UZ" sz="3600" dirty="0" smtClean="0">
                <a:latin typeface="Times New Roman" pitchFamily="18" charset="0"/>
                <a:cs typeface="Times New Roman" pitchFamily="18" charset="0"/>
              </a:rPr>
              <a:t>belgini  odatda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z-Latn-UZ" sz="3600" dirty="0" smtClean="0">
                <a:latin typeface="Times New Roman" pitchFamily="18" charset="0"/>
                <a:cs typeface="Times New Roman" pitchFamily="18" charset="0"/>
              </a:rPr>
              <a:t>mavhum  birlik  deyiladi.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04664"/>
            <a:ext cx="10394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8640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060848"/>
            <a:ext cx="14401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924944"/>
            <a:ext cx="2808312" cy="41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218" y="10566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671" y="601215"/>
            <a:ext cx="8810666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201" y="2112532"/>
            <a:ext cx="8528401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91911"/>
            <a:ext cx="927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9005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Agar                                                     </a:t>
            </a:r>
            <a:r>
              <a:rPr lang="en-US" dirty="0" err="1" smtClean="0"/>
              <a:t>bolsa</a:t>
            </a:r>
            <a:r>
              <a:rPr lang="en-US" dirty="0" smtClean="0"/>
              <a:t> , u  </a:t>
            </a:r>
            <a:r>
              <a:rPr lang="en-US" dirty="0" err="1" smtClean="0"/>
              <a:t>holda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 = 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bo’lgandagi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ko’rinishiga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Muavr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Muavr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formulalari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8"/>
            <a:ext cx="46085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988840"/>
            <a:ext cx="54006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077072"/>
            <a:ext cx="7416824" cy="70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869160"/>
            <a:ext cx="734481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uz-Latn-UZ" b="1" dirty="0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. O’lchamlari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bo’lgan matritsa deb, satrlar soni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ga, ustunlar soni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ga teng bo’lgan va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ta sondan tashkil topgan to’g’ri to’rtburchak  shaklidagi sonli jadvalga aytiladi.</a:t>
            </a:r>
            <a:r>
              <a:rPr lang="uz-Latn-UZ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Mаtritsаlаr lоtin аlifbоsining kаttа hаrflаri А,B,C va h.k. bilаn bеlgilаnadi va mаtritsаni tаshkil etuvchi sоnlаr uning elеmеntlаri dеb аtаlib, mаtritsаning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–sаtri vа </a:t>
            </a:r>
            <a:r>
              <a:rPr lang="uz-Latn-UZ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-ustuni kеsishmаsidа jоylаshgаn elеmеnti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-ko'rinishdа yozilаdi.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Matrisalar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07904" y="1628800"/>
          <a:ext cx="443483" cy="21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3" imgW="368300" imgH="139700" progId="Equation.DSMT4">
                  <p:embed/>
                </p:oleObj>
              </mc:Choice>
              <mc:Fallback>
                <p:oleObj name="Equation" r:id="rId3" imgW="368300" imgH="13970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628800"/>
                        <a:ext cx="443483" cy="216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812361" y="2060849"/>
          <a:ext cx="432048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5" imgW="316950" imgH="139458" progId="Equation.DSMT4">
                  <p:embed/>
                </p:oleObj>
              </mc:Choice>
              <mc:Fallback>
                <p:oleObj name="Equation" r:id="rId5" imgW="316950" imgH="139458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1" y="2060849"/>
                        <a:ext cx="432048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23528" y="5733256"/>
          <a:ext cx="57606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7" imgW="190417" imgH="241195" progId="Equation.DSMT4">
                  <p:embed/>
                </p:oleObj>
              </mc:Choice>
              <mc:Fallback>
                <p:oleObj name="Equation" r:id="rId7" imgW="190417" imgH="241195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733256"/>
                        <a:ext cx="57606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x+iy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=0,1,2,…,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z-Latn-UZ" sz="4000" b="1" dirty="0" smtClean="0">
                <a:latin typeface="Times New Roman" pitchFamily="18" charset="0"/>
                <a:cs typeface="Times New Roman" pitchFamily="18" charset="0"/>
              </a:rPr>
              <a:t>Kompleks  sondan  ildiz  chiqarish</a:t>
            </a:r>
            <a:endParaRPr lang="ru-RU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7560840" cy="127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42" y="1312150"/>
            <a:ext cx="8659854" cy="334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5205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82" y="620688"/>
            <a:ext cx="8432613" cy="48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9774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Bezu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teoremasi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ko’phadni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x-a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bo’lgandagi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qoldig’i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son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ko’phadning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ildizi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u  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x-a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qoldiqsiz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bo’linishi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yetarli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Teorema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Algebraning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teoremasi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maydonida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nolinchi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darajadan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yuqori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darajali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ko’phadning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eng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ildizi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bor.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Algebraning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teoremasi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556792"/>
            <a:ext cx="864096" cy="5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464316"/>
            <a:ext cx="864096" cy="5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Teorema.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maydonida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n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darajali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ko’phadning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ildizi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bor.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ifoda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ko’phadning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chiziqli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ko’paytuvchilarga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yoyilmasi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Haqiqiy  sonlar  maydonidagi  juft  daragali  ko’phadning   haqiqiy   ildizlari soni  faqat  juft  bo’la    oladi.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Haqiqiy  sonlar  maydonida  toq  daragali  ko’phadning   haqiqiy   ildizlari soni  faqat  toq  bo’la    oladi.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Haqiqiy  sonlar  maydonidagi   har   bir  ko’phadni    shu  maydondagi   birinchi  va  ikkinchi  darajali   ko’phadlar  ko’paytmasi  ko’rinishida  ifodalash  mumkin.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1979712" y="764704"/>
          <a:ext cx="64807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Equation" r:id="rId3" imgW="431800" imgH="254000" progId="Equation.DSMT4">
                  <p:embed/>
                </p:oleObj>
              </mc:Choice>
              <mc:Fallback>
                <p:oleObj name="Equation" r:id="rId3" imgW="431800" imgH="2540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64704"/>
                        <a:ext cx="64807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115616" y="1340768"/>
          <a:ext cx="424847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3" name="Equation" r:id="rId5" imgW="2540000" imgH="254000" progId="Equation.DSMT4">
                  <p:embed/>
                </p:oleObj>
              </mc:Choice>
              <mc:Fallback>
                <p:oleObj name="Equation" r:id="rId5" imgW="2540000" imgH="2540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340768"/>
                        <a:ext cx="4248472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820472" cy="499715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Bаlаns mоdеlining аsоsiy mаsаlаsi:  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tа tаrmоqli  xo’jаlikning hаr bir ishlаb chiqаrgаn mаhsulоt miqdоri qаndаy bo’lganda еhtiyoj to’lа qоndirilаdi?</a:t>
            </a: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Tarmoqlar orasidagi ishlab chiqarish va iste’mol bog’lanishni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aniqlash</a:t>
            </a: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 murakkabmasalas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adir</a:t>
            </a: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. Bu masalani birinchi bo’lib V.V. Leontev 1936 yil matematik model ko’rinishida ifodalagan. U 1929-1932 yillarda amerika iqtisodiy inqirozini tahlil qilishga urungan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z-Latn-UZ" sz="5800" dirty="0" smtClean="0">
                <a:latin typeface="Times New Roman" pitchFamily="18" charset="0"/>
                <a:cs typeface="Times New Roman" pitchFamily="18" charset="0"/>
              </a:rPr>
              <a:t> bu model matrisalar algebrasiga asoslagan.</a:t>
            </a: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4.3. </a:t>
            </a:r>
            <a:r>
              <a:rPr lang="uz-Latn-UZ" b="1" dirty="0" smtClean="0">
                <a:latin typeface="Times New Roman" pitchFamily="18" charset="0"/>
                <a:cs typeface="Times New Roman" pitchFamily="18" charset="0"/>
              </a:rPr>
              <a:t>Ko’p   tаrmоqli iqtisоd uchun bаlаns mоdеli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uz-Latn-UZ" dirty="0" smtClean="0"/>
              <a:t> </a:t>
            </a:r>
            <a:r>
              <a:rPr lang="en-US" dirty="0" smtClean="0"/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аrmоqning shu dаvr dаvоmidа ishlаb chiqаrgаn mаhsulоt hаjmining pul birligidа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qiymаtini,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d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еb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tаrmоq mаhsulоtining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tаrmоq еhtiyoji uchun sаrf еtilgаn hаjmining pul miqdоrini bеlgilаymiz.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d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еb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tаrmоq mаhsulоtining nоishlаb chiqаrish еhtiyoji hаjmining pul miqdоrini bеlgilаymiz.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- tеnglаmаlаr bаlаns munоsаbаtlаri dеb nоmlаnаdi.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belgilash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kiritsak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395536" y="188640"/>
          <a:ext cx="43204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8" name="Equation" r:id="rId3" imgW="152334" imgH="228501" progId="Equation.DSMT4">
                  <p:embed/>
                </p:oleObj>
              </mc:Choice>
              <mc:Fallback>
                <p:oleObj name="Equation" r:id="rId3" imgW="152334" imgH="228501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88640"/>
                        <a:ext cx="432048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4644008" y="404664"/>
          <a:ext cx="936104" cy="34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9" name="Equation" r:id="rId5" imgW="800100" imgH="203200" progId="Equation.DSMT4">
                  <p:embed/>
                </p:oleObj>
              </mc:Choice>
              <mc:Fallback>
                <p:oleObj name="Equation" r:id="rId5" imgW="800100" imgH="20320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04664"/>
                        <a:ext cx="936104" cy="344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314345"/>
            <a:ext cx="504056" cy="52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1124744"/>
            <a:ext cx="288032" cy="40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1772816"/>
            <a:ext cx="352839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2564904"/>
            <a:ext cx="28803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47664" y="3573016"/>
            <a:ext cx="496855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bеvоsitа хаrаjаtlаr kоеffitsiеnti dеb nоmlаnаdi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ishlаb chiqаrish jаrаyonidа qo’llаnilаyotgаn tехnоlоgiya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аniqlа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di.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tехnоlоgik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yalpi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mаhsulоt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vеktоri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yakuniy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mаhsulоt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vеktоri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dеb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nоmlаnаdi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Bundan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munosabatni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yechimni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qilamiz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bеvоsitа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хаrаjаtlаr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dеb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nоmlаnаdi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649611" cy="57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41044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89039"/>
            <a:ext cx="1598588" cy="36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838947"/>
            <a:ext cx="1604992" cy="38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653136"/>
            <a:ext cx="136515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Agаr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istаlgаn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vеktоr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yechimi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mаvjud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sаmаrаli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dеyilаdi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hоldа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Lеоntеv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mоdеli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hаm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sаmаrаli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mоdеl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dеyilаdi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еlеmеntlаri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yig’indisi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dаn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kаttа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bo’lmаy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hеch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bo’lmаgаndа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birоn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еlеmеntlаri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yig’indisi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dаn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bo’lsа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sаmаrаli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bo’lаdi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2656"/>
            <a:ext cx="792088" cy="34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0648"/>
            <a:ext cx="915819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9273" y="692696"/>
            <a:ext cx="898471" cy="39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280920" cy="579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06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ko‘rinishd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qisq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if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[.] 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lgil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                                                                      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–s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              </a:t>
            </a:r>
            <a:endParaRPr lang="uz-Latn-U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</a:t>
            </a:r>
            <a:r>
              <a:rPr lang="en-US" dirty="0" err="1" smtClean="0"/>
              <a:t>un</a:t>
            </a:r>
            <a:endParaRPr lang="ru-RU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483768" y="188640"/>
          <a:ext cx="3672408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6" name="Equation" r:id="rId3" imgW="1676400" imgH="1574800" progId="Equation.DSMT4">
                  <p:embed/>
                </p:oleObj>
              </mc:Choice>
              <mc:Fallback>
                <p:oleObj name="Equation" r:id="rId3" imgW="1676400" imgH="15748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88640"/>
                        <a:ext cx="3672408" cy="2016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286994" y="2276872"/>
          <a:ext cx="2301230" cy="33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7" name="Equation" r:id="rId5" imgW="1574117" imgH="266584" progId="Equation.DSMT4">
                  <p:embed/>
                </p:oleObj>
              </mc:Choice>
              <mc:Fallback>
                <p:oleObj name="Equation" r:id="rId5" imgW="1574117" imgH="266584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994" y="2276872"/>
                        <a:ext cx="2301230" cy="338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300192" y="2636912"/>
          <a:ext cx="36842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8" name="Equation" r:id="rId7" imgW="152268" imgH="253780" progId="Equation.DSMT4">
                  <p:embed/>
                </p:oleObj>
              </mc:Choice>
              <mc:Fallback>
                <p:oleObj name="Equation" r:id="rId7" imgW="152268" imgH="25378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636912"/>
                        <a:ext cx="36842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1907704" y="3789040"/>
          <a:ext cx="194421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" name="Equation" r:id="rId9" imgW="1219200" imgH="228600" progId="Equation.DSMT4">
                  <p:embed/>
                </p:oleObj>
              </mc:Choice>
              <mc:Fallback>
                <p:oleObj name="Equation" r:id="rId9" imgW="1219200" imgH="22860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789040"/>
                        <a:ext cx="194421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2195736" y="4581128"/>
          <a:ext cx="1368152" cy="151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" name="Equation" r:id="rId11" imgW="850531" imgH="939392" progId="Equation.DSMT4">
                  <p:embed/>
                </p:oleObj>
              </mc:Choice>
              <mc:Fallback>
                <p:oleObj name="Equation" r:id="rId11" imgW="850531" imgH="939392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581128"/>
                        <a:ext cx="1368152" cy="15190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95796"/>
            <a:ext cx="8446962" cy="5785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2100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23479"/>
            <a:ext cx="859873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3240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5428"/>
            <a:ext cx="828643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071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uz-Latn-UZ" sz="3600" b="1" dirty="0" smtClean="0">
                <a:latin typeface="Times New Roman" pitchFamily="18" charset="0"/>
                <a:cs typeface="Times New Roman" pitchFamily="18" charset="0"/>
              </a:rPr>
              <a:t> Ta’rif</a:t>
            </a:r>
            <a:r>
              <a:rPr lang="uz-Latn-UZ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ustunl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nig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kv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Latn-UZ" sz="3600" b="1" dirty="0" smtClean="0"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uz-Latn-UZ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kv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bund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uz-Latn-UZ" sz="3600" b="1" dirty="0" smtClean="0">
                <a:latin typeface="Times New Roman" pitchFamily="18" charset="0"/>
                <a:cs typeface="Times New Roman" pitchFamily="18" charset="0"/>
              </a:rPr>
              <a:t> Ta’rif</a:t>
            </a:r>
            <a:r>
              <a:rPr lang="uz-Latn-UZ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rch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bund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trits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 b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lgil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ya'ni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7164288" y="1700808"/>
          <a:ext cx="64807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0" name="Equation" r:id="rId3" imgW="380835" imgH="190417" progId="Equation.DSMT4">
                  <p:embed/>
                </p:oleObj>
              </mc:Choice>
              <mc:Fallback>
                <p:oleObj name="Equation" r:id="rId3" imgW="380835" imgH="190417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700808"/>
                        <a:ext cx="648072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819547"/>
              </p:ext>
            </p:extLst>
          </p:nvPr>
        </p:nvGraphicFramePr>
        <p:xfrm>
          <a:off x="2339752" y="2204864"/>
          <a:ext cx="8553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Equation" r:id="rId5" imgW="495085" imgH="241195" progId="Equation.DSMT4">
                  <p:embed/>
                </p:oleObj>
              </mc:Choice>
              <mc:Fallback>
                <p:oleObj name="Equation" r:id="rId5" imgW="495085" imgH="241195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204864"/>
                        <a:ext cx="85534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7956376" y="3356992"/>
          <a:ext cx="72008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Equation" r:id="rId7" imgW="495085" imgH="241195" progId="Equation.DSMT4">
                  <p:embed/>
                </p:oleObj>
              </mc:Choice>
              <mc:Fallback>
                <p:oleObj name="Equation" r:id="rId7" imgW="495085" imgH="241195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3356992"/>
                        <a:ext cx="72008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339752" y="4077072"/>
          <a:ext cx="75475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" name="Equation" r:id="rId9" imgW="469900" imgH="228600" progId="Equation.DSMT4">
                  <p:embed/>
                </p:oleObj>
              </mc:Choice>
              <mc:Fallback>
                <p:oleObj name="Equation" r:id="rId9" imgW="469900" imgH="22860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077072"/>
                        <a:ext cx="754757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2771800" y="5085184"/>
          <a:ext cx="2232248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" name="Equation" r:id="rId11" imgW="1181100" imgH="914400" progId="Equation.DSMT4">
                  <p:embed/>
                </p:oleObj>
              </mc:Choice>
              <mc:Fallback>
                <p:oleObj name="Equation" r:id="rId11" imgW="1181100" imgH="914400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085184"/>
                        <a:ext cx="2232248" cy="1584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336704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z-Latn-UZ" b="1" dirty="0" smtClean="0">
                <a:latin typeface="Times New Roman" pitchFamily="18" charset="0"/>
                <a:cs typeface="Times New Roman" pitchFamily="18" charset="0"/>
              </a:rPr>
              <a:t> Ta’rif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Аgаr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elеmеntlаrining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tаrtib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rаqаmlаrini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o‘zgаrtirmаgаn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hоldа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sаtrlаrini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ustunlаrini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sаtr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аlmаshtirsаk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hоsil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bo‘lgаn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trаnspоnirlаngаni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dеb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nоmlаnib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shаkldа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bеlgilаnаdi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04113"/>
              </p:ext>
            </p:extLst>
          </p:nvPr>
        </p:nvGraphicFramePr>
        <p:xfrm>
          <a:off x="4499992" y="1484784"/>
          <a:ext cx="50405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3" imgW="190335" imgH="164957" progId="Equation.DSMT4">
                  <p:embed/>
                </p:oleObj>
              </mc:Choice>
              <mc:Fallback>
                <p:oleObj name="Equation" r:id="rId3" imgW="190335" imgH="164957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484784"/>
                        <a:ext cx="50405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611560" y="3581772"/>
          <a:ext cx="7848871" cy="1359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Equation" r:id="rId5" imgW="3416300" imgH="431800" progId="Equation.DSMT4">
                  <p:embed/>
                </p:oleObj>
              </mc:Choice>
              <mc:Fallback>
                <p:oleObj name="Equation" r:id="rId5" imgW="3416300" imgH="4318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581772"/>
                        <a:ext cx="7848871" cy="13593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00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z-Latn-UZ" b="1" dirty="0" smtClean="0">
                <a:latin typeface="Times New Roman" pitchFamily="18" charset="0"/>
                <a:cs typeface="Times New Roman" pitchFamily="18" charset="0"/>
              </a:rPr>
              <a:t>a’rif</a:t>
            </a:r>
            <a:r>
              <a:rPr lang="uz-Latn-UZ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o’lchamli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matritsalar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yig’indisi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o’lchamli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matritsaga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aytiladiki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istalgan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tenglik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aniqlanadi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matritsalar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yig’indisi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shaklda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belgilanadi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ya’ni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C=A+B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а'rif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mаtritsаni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sоngа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ko‘pаytmаsi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dеb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shundаy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aytiladi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bundа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mаtritsа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elеmеntlаri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tеnglik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оrqаli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аniqlаnаdi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1.2.</a:t>
            </a:r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 Matrisalar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amallar</a:t>
            </a: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3573785" y="1268760"/>
          <a:ext cx="78219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5" name="Equation" r:id="rId3" imgW="634449" imgH="241091" progId="Equation.DSMT4">
                  <p:embed/>
                </p:oleObj>
              </mc:Choice>
              <mc:Fallback>
                <p:oleObj name="Equation" r:id="rId3" imgW="634449" imgH="241091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785" y="1268760"/>
                        <a:ext cx="782191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788024" y="1268760"/>
          <a:ext cx="79208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6" name="Equation" r:id="rId5" imgW="584200" imgH="241300" progId="Equation.DSMT4">
                  <p:embed/>
                </p:oleObj>
              </mc:Choice>
              <mc:Fallback>
                <p:oleObj name="Equation" r:id="rId5" imgW="584200" imgH="241300" progId="Equation.DSMT4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268760"/>
                        <a:ext cx="79208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851920" y="1556792"/>
          <a:ext cx="787524" cy="50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7" name="Equation" r:id="rId7" imgW="571500" imgH="241300" progId="Equation.DSMT4">
                  <p:embed/>
                </p:oleObj>
              </mc:Choice>
              <mc:Fallback>
                <p:oleObj name="Equation" r:id="rId7" imgW="571500" imgH="241300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556792"/>
                        <a:ext cx="787524" cy="5040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8397180" y="1628800"/>
          <a:ext cx="639316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8" name="Equation" r:id="rId9" imgW="495300" imgH="241300" progId="Equation.DSMT4">
                  <p:embed/>
                </p:oleObj>
              </mc:Choice>
              <mc:Fallback>
                <p:oleObj name="Equation" r:id="rId9" imgW="495300" imgH="241300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180" y="1628800"/>
                        <a:ext cx="639316" cy="382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755576" y="1988840"/>
          <a:ext cx="720080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9" name="Equation" r:id="rId11" imgW="558558" imgH="241195" progId="Equation.DSMT4">
                  <p:embed/>
                </p:oleObj>
              </mc:Choice>
              <mc:Fallback>
                <p:oleObj name="Equation" r:id="rId11" imgW="558558" imgH="241195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988840"/>
                        <a:ext cx="720080" cy="382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2915816" y="2060848"/>
          <a:ext cx="100811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0" name="Equation" r:id="rId13" imgW="774028" imgH="241091" progId="Equation.DSMT4">
                  <p:embed/>
                </p:oleObj>
              </mc:Choice>
              <mc:Fallback>
                <p:oleObj name="Equation" r:id="rId13" imgW="774028" imgH="241091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60848"/>
                        <a:ext cx="1008112" cy="382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1250474" y="2782055"/>
          <a:ext cx="715516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1" name="Equation" r:id="rId15" imgW="571252" imgH="241195" progId="Equation.DSMT4">
                  <p:embed/>
                </p:oleObj>
              </mc:Choice>
              <mc:Fallback>
                <p:oleObj name="Equation" r:id="rId15" imgW="571252" imgH="241195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474" y="2782055"/>
                        <a:ext cx="715516" cy="432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3707904" y="2780928"/>
          <a:ext cx="4320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2" name="Equation" r:id="rId17" imgW="139579" imgH="177646" progId="Equation.DSMT4">
                  <p:embed/>
                </p:oleObj>
              </mc:Choice>
              <mc:Fallback>
                <p:oleObj name="Equation" r:id="rId17" imgW="139579" imgH="177646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780928"/>
                        <a:ext cx="43204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7596336" y="3212976"/>
          <a:ext cx="100811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3" name="Equation" r:id="rId19" imgW="596900" imgH="241300" progId="Equation.DSMT4">
                  <p:embed/>
                </p:oleObj>
              </mc:Choice>
              <mc:Fallback>
                <p:oleObj name="Equation" r:id="rId19" imgW="596900" imgH="24130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3212976"/>
                        <a:ext cx="1008112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1153</TotalTime>
  <Words>1327</Words>
  <Application>Microsoft Office PowerPoint</Application>
  <PresentationFormat>Экран (4:3)</PresentationFormat>
  <Paragraphs>200</Paragraphs>
  <Slides>62</Slides>
  <Notes>0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4" baseType="lpstr">
      <vt:lpstr>Волна</vt:lpstr>
      <vt:lpstr>Equation</vt:lpstr>
      <vt:lpstr>Презентация PowerPoint</vt:lpstr>
      <vt:lpstr>KIRISH</vt:lpstr>
      <vt:lpstr> O'quv fаnining mаqsаdi vа vаzifаlаri </vt:lpstr>
      <vt:lpstr>1-mavzu. Chiziqli algebra </vt:lpstr>
      <vt:lpstr>1.1. Matrisalar</vt:lpstr>
      <vt:lpstr>Презентация PowerPoint</vt:lpstr>
      <vt:lpstr>Презентация PowerPoint</vt:lpstr>
      <vt:lpstr>Презентация PowerPoint</vt:lpstr>
      <vt:lpstr>1.2. Matrisalar ustida  amallar</vt:lpstr>
      <vt:lpstr>Презентация PowerPoint</vt:lpstr>
      <vt:lpstr>Презентация PowerPoint</vt:lpstr>
      <vt:lpstr>Презентация PowerPoint</vt:lpstr>
      <vt:lpstr>Matrisalarning iqtisodiyotdagi tadbiqlari</vt:lpstr>
      <vt:lpstr>Презентация PowerPoint</vt:lpstr>
      <vt:lpstr>1.3. Determinantlar </vt:lpstr>
      <vt:lpstr>Презентация PowerPoint</vt:lpstr>
      <vt:lpstr>Determinantlarning xossalari</vt:lpstr>
      <vt:lpstr>Презентация PowerPoint</vt:lpstr>
      <vt:lpstr>2-mаshg'ulоti.</vt:lpstr>
      <vt:lpstr>2.1. Yuqori tartibli determinantlar</vt:lpstr>
      <vt:lpstr>Презентация PowerPoint</vt:lpstr>
      <vt:lpstr>Презентация PowerPoint</vt:lpstr>
      <vt:lpstr>2.2. Teskari matritsa</vt:lpstr>
      <vt:lpstr>Teskari matrisa hisoblash formulasi</vt:lpstr>
      <vt:lpstr>Презентация PowerPoint</vt:lpstr>
      <vt:lpstr>2.3. Matrisa rangi</vt:lpstr>
      <vt:lpstr>Презентация PowerPoint</vt:lpstr>
      <vt:lpstr>3-mashg’ulot</vt:lpstr>
      <vt:lpstr>3.1. Chiziqli tеnglаmаlаr sistеmаsi. </vt:lpstr>
      <vt:lpstr>Презентация PowerPoint</vt:lpstr>
      <vt:lpstr>Презентация PowerPoint</vt:lpstr>
      <vt:lpstr>Презентация PowerPoint</vt:lpstr>
      <vt:lpstr>Tenglamalar sistemasida tenglamalar soni noma’lumlar soniga teng bo’lsin. Bunda sistema matritsasi хos bo’lmagan matritsa bo’lsa, u holda teskari matritsa mavjud bo’ladi.</vt:lpstr>
      <vt:lpstr>Презентация PowerPoint</vt:lpstr>
      <vt:lpstr>Презентация PowerPoint</vt:lpstr>
      <vt:lpstr>3.3. Tеnglаmаlаr sistеmаni Krаmеr qоidаsidа yеchish</vt:lpstr>
      <vt:lpstr>Презентация PowerPoint</vt:lpstr>
      <vt:lpstr>Презентация PowerPoint</vt:lpstr>
      <vt:lpstr>3.4. Tеnglаmаlаr sistеmаni Gаuss usulidа yеchish</vt:lpstr>
      <vt:lpstr>Презентация PowerPoint</vt:lpstr>
      <vt:lpstr>Презентация PowerPoint</vt:lpstr>
      <vt:lpstr>3.5. Bir jinsli chiziqli tеnglаmаlаr sistеmаsi</vt:lpstr>
      <vt:lpstr>Презентация PowerPoint</vt:lpstr>
      <vt:lpstr>Презентация PowerPoint</vt:lpstr>
      <vt:lpstr>4- mashg’ulot</vt:lpstr>
      <vt:lpstr>4.1.Kompleks   sonlar</vt:lpstr>
      <vt:lpstr> belgini  odatda   mavhum  birlik  deyiladi. </vt:lpstr>
      <vt:lpstr> sonlar uchun </vt:lpstr>
      <vt:lpstr>Muavr  formulalari</vt:lpstr>
      <vt:lpstr>Kompleks  sondan  ildiz  chiqarish</vt:lpstr>
      <vt:lpstr>Презентация PowerPoint</vt:lpstr>
      <vt:lpstr>Презентация PowerPoint</vt:lpstr>
      <vt:lpstr>Algebraning  asosiy  teoremasi</vt:lpstr>
      <vt:lpstr>Презентация PowerPoint</vt:lpstr>
      <vt:lpstr>4.3. Ko’p   tаrmоqli iqtisоd uchun bаlаns mоdеli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ЎЗБЕКИСТОН РЕСПУБЛИКАСИ   ОЛИЙ ВА ЎРТА МАХСУС ТАЪЛИМ ВАЗИРЛИГИ </dc:title>
  <dc:creator>User</dc:creator>
  <cp:lastModifiedBy>User</cp:lastModifiedBy>
  <cp:revision>177</cp:revision>
  <dcterms:created xsi:type="dcterms:W3CDTF">2016-05-06T10:26:28Z</dcterms:created>
  <dcterms:modified xsi:type="dcterms:W3CDTF">2017-01-05T06:56:13Z</dcterms:modified>
</cp:coreProperties>
</file>